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6" r:id="rId3"/>
    <p:sldId id="301" r:id="rId4"/>
    <p:sldId id="308" r:id="rId5"/>
    <p:sldId id="302" r:id="rId6"/>
    <p:sldId id="286" r:id="rId7"/>
    <p:sldId id="300" r:id="rId8"/>
    <p:sldId id="280" r:id="rId9"/>
    <p:sldId id="259" r:id="rId10"/>
    <p:sldId id="296" r:id="rId11"/>
    <p:sldId id="260" r:id="rId12"/>
    <p:sldId id="288" r:id="rId13"/>
    <p:sldId id="268" r:id="rId14"/>
    <p:sldId id="304" r:id="rId15"/>
    <p:sldId id="305" r:id="rId16"/>
    <p:sldId id="306" r:id="rId17"/>
    <p:sldId id="307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3F8E-EA0D-40B3-A022-3B416B535713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07D17-D3A3-4EBB-8979-A29459DD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539B9-C16F-4E90-92F2-E72BC1AD34C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7AD7C-15FF-4D00-B668-2CC42B93E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play-resources-oema.hub.arcgis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profile.aes-ohio.com/Outages/Outag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ioneerec.com/outage-center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hio.surgenet.org/SignIn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The EOC Situation Update is intended for multiple uses: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EOC Activation - Capture </a:t>
            </a:r>
            <a:r>
              <a:rPr lang="en-US" sz="1600" dirty="0"/>
              <a:t>i</a:t>
            </a:r>
            <a:r>
              <a:rPr lang="en-US" sz="1600" dirty="0" smtClean="0"/>
              <a:t>nitial </a:t>
            </a:r>
            <a:r>
              <a:rPr lang="en-US" sz="1600" dirty="0"/>
              <a:t>i</a:t>
            </a:r>
            <a:r>
              <a:rPr lang="en-US" sz="1600" dirty="0" smtClean="0"/>
              <a:t>nformation and brief EOC representatives upon arrival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Shift Change - Transfer information between shifts over multiple operational periods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Upon Request - Provide update to Elected and Senior Officials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Save the file under the title: </a:t>
            </a:r>
            <a:endParaRPr lang="en-US" sz="1600" dirty="0" smtClean="0"/>
          </a:p>
          <a:p>
            <a:r>
              <a:rPr lang="en-US" sz="1600" dirty="0" err="1" smtClean="0"/>
              <a:t>YearMonthDay_Miami</a:t>
            </a:r>
            <a:r>
              <a:rPr lang="en-US" sz="1600" dirty="0" smtClean="0"/>
              <a:t> </a:t>
            </a:r>
            <a:r>
              <a:rPr lang="en-US" sz="1600" dirty="0" smtClean="0"/>
              <a:t>County EOC Situation </a:t>
            </a:r>
            <a:r>
              <a:rPr lang="en-US" sz="1600" dirty="0" err="1" smtClean="0"/>
              <a:t>Update_Incident</a:t>
            </a:r>
            <a:endParaRPr lang="en-US" sz="1600" dirty="0" smtClean="0"/>
          </a:p>
          <a:p>
            <a:r>
              <a:rPr lang="en-US" sz="1600" dirty="0" smtClean="0"/>
              <a:t>e.g. 20220512_Miami County EOC Situation </a:t>
            </a:r>
            <a:r>
              <a:rPr lang="en-US" sz="1600" dirty="0" err="1" smtClean="0"/>
              <a:t>Update_Tornado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For events that extend over multiple operational periods: update the slides and save under a new title corresponding with the new date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This is a hidden slide that contains ICONs for use on other slides.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This will not be included in the early versions of the briefing.</a:t>
            </a:r>
          </a:p>
          <a:p>
            <a:endParaRPr lang="en-US" sz="1600" dirty="0"/>
          </a:p>
          <a:p>
            <a:r>
              <a:rPr lang="en-US" sz="1600" dirty="0"/>
              <a:t>Can include if the detailed Lifeline Assessment has been completed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Only show those lifelines that have been impacted.</a:t>
            </a:r>
          </a:p>
          <a:p>
            <a:endParaRPr lang="en-US" sz="1600" dirty="0"/>
          </a:p>
          <a:p>
            <a:r>
              <a:rPr lang="en-US" sz="1600" dirty="0" smtClean="0"/>
              <a:t>Comment on the impact and actions being taken/plan to restore to GREEN.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93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Summarize the resource requests.</a:t>
            </a:r>
          </a:p>
          <a:p>
            <a:r>
              <a:rPr lang="en-US" sz="1600" dirty="0" smtClean="0"/>
              <a:t>This should be provided by the Coordination Section Chief</a:t>
            </a:r>
          </a:p>
          <a:p>
            <a:endParaRPr lang="en-US" sz="1600" dirty="0"/>
          </a:p>
          <a:p>
            <a:r>
              <a:rPr lang="en-US" sz="1600" dirty="0" smtClean="0"/>
              <a:t>Highlights:</a:t>
            </a:r>
          </a:p>
          <a:p>
            <a:r>
              <a:rPr lang="en-US" sz="1600" dirty="0" smtClean="0"/>
              <a:t>Red – no source identified or confirmed</a:t>
            </a:r>
          </a:p>
          <a:p>
            <a:r>
              <a:rPr lang="en-US" sz="1600" dirty="0" smtClean="0"/>
              <a:t>Yellow – source identified but not delivered yet</a:t>
            </a:r>
          </a:p>
          <a:p>
            <a:r>
              <a:rPr lang="en-US" sz="1600" dirty="0" smtClean="0"/>
              <a:t>Green – delivery complete</a:t>
            </a:r>
          </a:p>
          <a:p>
            <a:endParaRPr lang="en-US" sz="1600" dirty="0"/>
          </a:p>
          <a:p>
            <a:r>
              <a:rPr lang="en-US" sz="1600" dirty="0" smtClean="0"/>
              <a:t>Leave without color if still working on the request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4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Initially this may be a list of what needs to be done in the immediate aftermath of the emergency.</a:t>
            </a:r>
          </a:p>
          <a:p>
            <a:endParaRPr lang="en-US" sz="1600" dirty="0"/>
          </a:p>
          <a:p>
            <a:r>
              <a:rPr lang="en-US" sz="1600" dirty="0" smtClean="0"/>
              <a:t>Later on it may be aligned with the Lifeline Assessment.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4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Include events specifically for the EOC and the major events happening out in the community and/or related to incident command and response actions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18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2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If this is used move it to Slide #8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8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If this is used move it to Slide #</a:t>
            </a:r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3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Record the names of those in attendance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Add as much detail as possible. Initial versions of this may contain only partial information.</a:t>
            </a:r>
          </a:p>
          <a:p>
            <a:endParaRPr lang="en-US" sz="1600" dirty="0" smtClean="0"/>
          </a:p>
          <a:p>
            <a:r>
              <a:rPr lang="en-US" sz="1600" dirty="0" smtClean="0"/>
              <a:t>Can be listed as address or a general area.</a:t>
            </a:r>
          </a:p>
          <a:p>
            <a:endParaRPr lang="en-US" sz="1600" dirty="0" smtClean="0"/>
          </a:p>
          <a:p>
            <a:r>
              <a:rPr lang="en-US" sz="1600" dirty="0" smtClean="0"/>
              <a:t>Consult SPILLMAN for locations of specific incidents</a:t>
            </a:r>
          </a:p>
          <a:p>
            <a:r>
              <a:rPr lang="en-US" sz="1600" dirty="0" smtClean="0"/>
              <a:t>- Login required thru IT</a:t>
            </a:r>
          </a:p>
          <a:p>
            <a:endParaRPr lang="en-US" sz="1600" dirty="0"/>
          </a:p>
          <a:p>
            <a:r>
              <a:rPr lang="en-US" sz="1600" dirty="0" smtClean="0"/>
              <a:t>Check OH EMA</a:t>
            </a:r>
          </a:p>
          <a:p>
            <a:r>
              <a:rPr lang="en-US" sz="1600" dirty="0">
                <a:hlinkClick r:id="rId3"/>
              </a:rPr>
              <a:t>https://display-resources-oema.hub.arcgis.com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Consult National Weather Service:</a:t>
            </a:r>
          </a:p>
          <a:p>
            <a:r>
              <a:rPr lang="en-US" sz="1600" dirty="0">
                <a:hlinkClick r:id="rId3"/>
              </a:rPr>
              <a:t>https://www.weather.gov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5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Add as much detail as possible. Initial versions of this may contain only partial information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Consult SPILLMAN</a:t>
            </a:r>
          </a:p>
          <a:p>
            <a:endParaRPr lang="en-US" sz="1600" dirty="0"/>
          </a:p>
          <a:p>
            <a:r>
              <a:rPr lang="en-US" sz="1600" dirty="0" smtClean="0"/>
              <a:t>Consult AES and Pioneer Power Outage Maps:</a:t>
            </a:r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myprofile.aes-ohio.com/Outages/Outages.html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www.pioneerec.com/outage-center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Lifeline Assessment will expand in detail on this information.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Get input from Coordination Section Chief and EOC Functional Area representatives: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what agencies area deployed?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Where are they?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What are they doing?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Any impacts on first responders?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1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Get input from </a:t>
            </a:r>
            <a:r>
              <a:rPr lang="en-US" sz="1600" dirty="0" smtClean="0"/>
              <a:t>Coordination Section Chief and EOC </a:t>
            </a:r>
            <a:r>
              <a:rPr lang="en-US" sz="1600" dirty="0"/>
              <a:t>Functional Area representatives:</a:t>
            </a:r>
          </a:p>
          <a:p>
            <a:endParaRPr lang="en-US" sz="1600" dirty="0" smtClean="0"/>
          </a:p>
          <a:p>
            <a:r>
              <a:rPr lang="en-US" sz="1600" dirty="0" smtClean="0"/>
              <a:t>Document the major response operations that are ongoing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9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Consult </a:t>
            </a:r>
            <a:r>
              <a:rPr lang="en-US" sz="1600" dirty="0" err="1" smtClean="0"/>
              <a:t>Surgenet</a:t>
            </a:r>
            <a:r>
              <a:rPr lang="en-US" sz="1600" dirty="0" smtClean="0"/>
              <a:t> and OHTRAC (Regional Healthcare facility data)</a:t>
            </a:r>
          </a:p>
          <a:p>
            <a:r>
              <a:rPr lang="en-US" sz="1600" dirty="0" smtClean="0"/>
              <a:t>- Needs login</a:t>
            </a:r>
          </a:p>
          <a:p>
            <a:endParaRPr lang="en-US" sz="1600" dirty="0"/>
          </a:p>
          <a:p>
            <a:r>
              <a:rPr lang="en-US" sz="1600" dirty="0">
                <a:hlinkClick r:id="rId3"/>
              </a:rPr>
              <a:t>https://ohio.surgenet.org/SignIn.aspx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ODH and County Public Health might have other data sources.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This will not be included in the early versions of the briefing.</a:t>
            </a:r>
          </a:p>
          <a:p>
            <a:endParaRPr lang="en-US" sz="1600" dirty="0"/>
          </a:p>
          <a:p>
            <a:r>
              <a:rPr lang="en-US" sz="1600" dirty="0" smtClean="0"/>
              <a:t>Can include if the detailed Lifeline Assessment has been completed.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AD7C-15FF-4D00-B668-2CC42B93E2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3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3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7AB1-D21D-4DB4-BC45-59AD1C8E6E58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7AB1-D21D-4DB4-BC45-59AD1C8E6E58}" type="datetimeFigureOut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BC2CD-5959-4DA1-96A6-B3DF4761C6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9144000" cy="1040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6" y="73939"/>
            <a:ext cx="1699913" cy="89295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065995" y="-4206"/>
            <a:ext cx="20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Incident Name</a:t>
            </a:r>
          </a:p>
          <a:p>
            <a:r>
              <a:rPr lang="en-US" i="1" dirty="0" smtClean="0"/>
              <a:t>As of:</a:t>
            </a:r>
            <a:r>
              <a:rPr lang="en-US" i="1" baseline="0" dirty="0" smtClean="0"/>
              <a:t> date and time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240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reports/069546f5-b549-48b1-b556-0e65eb1f0ce2/ReportSectionddbee10d587263975152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49098" y="1014128"/>
            <a:ext cx="2586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Management Agency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548" y="1291127"/>
            <a:ext cx="56370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Roll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Impacted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Weather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Ongoing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Civilian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Hospital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Community Lifeline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mtClean="0"/>
              <a:t>Resource </a:t>
            </a:r>
            <a:r>
              <a:rPr lang="en-US" sz="2000" b="1" dirty="0" smtClean="0"/>
              <a:t>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Planning Priorities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Closing Comments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EOC Situation Update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5730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Lifeline Icons</a:t>
            </a:r>
            <a:endParaRPr lang="en-US" sz="3200" b="1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2" y="1243881"/>
            <a:ext cx="635858" cy="638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2" y="2032223"/>
            <a:ext cx="752598" cy="752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12" y="2182223"/>
            <a:ext cx="752598" cy="7525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12" y="2332223"/>
            <a:ext cx="752598" cy="7525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59" y="2482223"/>
            <a:ext cx="752598" cy="7525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51" y="4027347"/>
            <a:ext cx="635858" cy="638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73" y="4862069"/>
            <a:ext cx="752598" cy="752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73" y="5012069"/>
            <a:ext cx="752598" cy="7525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73" y="5162069"/>
            <a:ext cx="752598" cy="7525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73" y="5312069"/>
            <a:ext cx="752598" cy="75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20" y="1261696"/>
            <a:ext cx="635858" cy="6358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74" y="1729625"/>
            <a:ext cx="752598" cy="7525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74" y="1879625"/>
            <a:ext cx="752598" cy="7525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74" y="2029625"/>
            <a:ext cx="752598" cy="752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74" y="2179625"/>
            <a:ext cx="752598" cy="7525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3" y="4149235"/>
            <a:ext cx="635858" cy="6383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72" y="4938368"/>
            <a:ext cx="752598" cy="75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72" y="5088368"/>
            <a:ext cx="752598" cy="75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2" y="5238368"/>
            <a:ext cx="752598" cy="7525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72" y="5388368"/>
            <a:ext cx="752598" cy="7525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31" y="1308837"/>
            <a:ext cx="635858" cy="6383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14" y="2182223"/>
            <a:ext cx="752598" cy="7525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14" y="2332223"/>
            <a:ext cx="752598" cy="7525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14" y="2482223"/>
            <a:ext cx="752598" cy="7525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14" y="2632223"/>
            <a:ext cx="752598" cy="7525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8" y="1201093"/>
            <a:ext cx="635858" cy="6383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9" y="1933606"/>
            <a:ext cx="752598" cy="7525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9" y="2083606"/>
            <a:ext cx="752598" cy="7525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9" y="2233606"/>
            <a:ext cx="752598" cy="7525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5" y="2397861"/>
            <a:ext cx="752598" cy="7525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66" y="3927801"/>
            <a:ext cx="635858" cy="63834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24" y="4637577"/>
            <a:ext cx="752598" cy="7525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24" y="4787577"/>
            <a:ext cx="752598" cy="7525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24" y="4937577"/>
            <a:ext cx="752598" cy="75259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24" y="5087577"/>
            <a:ext cx="752598" cy="7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 descr="This image shows all the Food, Water, Shelter component icons ">
            <a:extLst>
              <a:ext uri="{FF2B5EF4-FFF2-40B4-BE49-F238E27FC236}">
                <a16:creationId xmlns:a16="http://schemas.microsoft.com/office/drawing/2014/main" xmlns="" id="{F69D49A2-1C7E-4049-A6ED-9BFDCE781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7013"/>
              </p:ext>
            </p:extLst>
          </p:nvPr>
        </p:nvGraphicFramePr>
        <p:xfrm>
          <a:off x="2031645" y="1340884"/>
          <a:ext cx="5852160" cy="1511493"/>
        </p:xfrm>
        <a:graphic>
          <a:graphicData uri="http://schemas.openxmlformats.org/drawingml/2006/table">
            <a:tbl>
              <a:tblPr firstRow="1" bandRow="1"/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7586601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399484963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27688667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1543432230"/>
                    </a:ext>
                  </a:extLst>
                </a:gridCol>
              </a:tblGrid>
              <a:tr h="79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Food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Water</a:t>
                      </a:r>
                      <a:endParaRPr lang="en-US" sz="16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/>
                        <a:t>Shelter</a:t>
                      </a:r>
                      <a:endParaRPr lang="en-US" sz="1600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Agriculture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765968"/>
                  </a:ext>
                </a:extLst>
              </a:tr>
              <a:tr h="712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3403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Any lifelines not fully green</a:t>
            </a:r>
            <a:endParaRPr lang="en-US" sz="32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503892-9047-4D15-9478-50F8C01922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182" y="2159626"/>
            <a:ext cx="692751" cy="692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5289ED-ACFC-4985-B5B8-06965E7A18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083" y="2152136"/>
            <a:ext cx="700241" cy="700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DEB5B5B-583A-46BF-ACD4-73AF2AABD1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603" y="2159835"/>
            <a:ext cx="692542" cy="6925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9B4C045-80A5-4037-B0D2-D904812712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553" y="2173459"/>
            <a:ext cx="692542" cy="692542"/>
          </a:xfrm>
          <a:prstGeom prst="rect">
            <a:avLst/>
          </a:prstGeom>
        </p:spPr>
      </p:pic>
      <p:pic>
        <p:nvPicPr>
          <p:cNvPr id="22" name="Picture 21" descr="This is the Food, Water, Shelter lifeline icon ">
            <a:extLst>
              <a:ext uri="{FF2B5EF4-FFF2-40B4-BE49-F238E27FC236}">
                <a16:creationId xmlns:a16="http://schemas.microsoft.com/office/drawing/2014/main" xmlns="" id="{2AF15562-A1AE-4605-856A-BDDC86F5BC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2" y="1420839"/>
            <a:ext cx="1366354" cy="1351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0459" y="3235937"/>
            <a:ext cx="1620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Comments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9812321">
            <a:off x="941224" y="3233868"/>
            <a:ext cx="6442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f</a:t>
            </a:r>
            <a:r>
              <a:rPr lang="en-US" sz="7200" dirty="0" smtClean="0"/>
              <a:t>or example only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710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Resource Requests</a:t>
            </a:r>
            <a:endParaRPr lang="en-US" sz="3200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81906"/>
              </p:ext>
            </p:extLst>
          </p:nvPr>
        </p:nvGraphicFramePr>
        <p:xfrm>
          <a:off x="304802" y="1405238"/>
          <a:ext cx="8657965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593"/>
                <a:gridCol w="1731593"/>
                <a:gridCol w="1731593"/>
                <a:gridCol w="1731593"/>
                <a:gridCol w="17315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Resource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needed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Location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POC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Contact info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57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Planning Priorities</a:t>
            </a:r>
            <a:endParaRPr lang="en-US" sz="3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30002" y="1344305"/>
            <a:ext cx="77817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Objective 1: Lifeline / Component / Subcomponent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Timing</a:t>
            </a:r>
          </a:p>
          <a:p>
            <a:endParaRPr lang="en-US" sz="2000" b="1" dirty="0" smtClean="0"/>
          </a:p>
          <a:p>
            <a:r>
              <a:rPr lang="en-US" sz="2000" b="1" dirty="0"/>
              <a:t>Objective </a:t>
            </a:r>
            <a:r>
              <a:rPr lang="en-US" sz="2000" b="1" dirty="0" smtClean="0"/>
              <a:t>2: </a:t>
            </a:r>
            <a:r>
              <a:rPr lang="en-US" sz="2000" b="1" dirty="0"/>
              <a:t>Lifeline / Component / Subcomponent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Activities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Timing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Objective 3: </a:t>
            </a:r>
            <a:r>
              <a:rPr lang="en-US" sz="2000" b="1" dirty="0"/>
              <a:t>Lifeline / Component / Subcomponent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19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Timeline</a:t>
            </a:r>
            <a:endParaRPr lang="en-US" sz="3200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30340"/>
              </p:ext>
            </p:extLst>
          </p:nvPr>
        </p:nvGraphicFramePr>
        <p:xfrm>
          <a:off x="304800" y="1405238"/>
          <a:ext cx="848497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6089"/>
                <a:gridCol w="1366397"/>
                <a:gridCol w="2121243"/>
                <a:gridCol w="21212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Event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Location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POC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Update briefing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Damage</a:t>
                      </a:r>
                      <a:r>
                        <a:rPr lang="en-US" baseline="0" dirty="0" smtClean="0"/>
                        <a:t>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4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49098" y="1014128"/>
            <a:ext cx="2586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Management Agency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0300" y="2681219"/>
            <a:ext cx="5431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For subsequent briefings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328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49098" y="1014128"/>
            <a:ext cx="2586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Management Agency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Significant Events (last 24 hours)</a:t>
            </a:r>
            <a:endParaRPr lang="en-US" sz="32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906162" y="1721708"/>
            <a:ext cx="19807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Action</a:t>
            </a:r>
          </a:p>
          <a:p>
            <a:r>
              <a:rPr lang="en-US" dirty="0" smtClean="0"/>
              <a:t>2. Event</a:t>
            </a:r>
          </a:p>
          <a:p>
            <a:r>
              <a:rPr lang="en-US" dirty="0" smtClean="0"/>
              <a:t>3. Accomplishment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49098" y="1014128"/>
            <a:ext cx="2586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Management Agency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Damage Assessment</a:t>
            </a:r>
            <a:endParaRPr lang="en-US" sz="3200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0550"/>
              </p:ext>
            </p:extLst>
          </p:nvPr>
        </p:nvGraphicFramePr>
        <p:xfrm>
          <a:off x="494272" y="1397000"/>
          <a:ext cx="7760042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3642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Structure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Affected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Minor</a:t>
                      </a:r>
                      <a:r>
                        <a:rPr lang="en-US" b="1" baseline="0" dirty="0" smtClean="0"/>
                        <a:t> Damage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Major</a:t>
                      </a:r>
                      <a:r>
                        <a:rPr lang="en-US" b="1" baseline="0" dirty="0" smtClean="0"/>
                        <a:t> Damage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Destroyed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Multi-residence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r>
                        <a:rPr lang="en-US" baseline="0" dirty="0" smtClean="0"/>
                        <a:t>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Facility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4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49098" y="1014128"/>
            <a:ext cx="2586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Management Agency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6689" y="1544398"/>
            <a:ext cx="340118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EMA: </a:t>
            </a:r>
            <a:r>
              <a:rPr lang="en-US" sz="2000" i="1" dirty="0" smtClean="0"/>
              <a:t>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Law Enforcement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o</a:t>
            </a:r>
            <a:r>
              <a:rPr lang="en-US" sz="2000" i="1" dirty="0" smtClean="0"/>
              <a:t>rganization and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Fire and 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Mass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Public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Auditor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County Commissioners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OH </a:t>
            </a:r>
            <a:r>
              <a:rPr lang="en-US" sz="2000" b="1" dirty="0"/>
              <a:t>EMA Regional </a:t>
            </a:r>
            <a:r>
              <a:rPr lang="en-US" sz="2000" b="1" dirty="0" smtClean="0"/>
              <a:t>Liaison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Roll Call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0645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Area Impacted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46" t="15966" r="58993" b="9719"/>
          <a:stretch/>
        </p:blipFill>
        <p:spPr>
          <a:xfrm>
            <a:off x="296563" y="1227439"/>
            <a:ext cx="5832389" cy="516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84325" y="1169774"/>
            <a:ext cx="20251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Location</a:t>
            </a:r>
            <a:endParaRPr lang="en-US" dirty="0" smtClean="0"/>
          </a:p>
          <a:p>
            <a:r>
              <a:rPr lang="en-US" dirty="0" smtClean="0"/>
              <a:t>- Jurisdiction</a:t>
            </a:r>
          </a:p>
          <a:p>
            <a:r>
              <a:rPr lang="en-US" dirty="0" smtClean="0"/>
              <a:t>- Address</a:t>
            </a:r>
          </a:p>
          <a:p>
            <a:endParaRPr lang="en-US" dirty="0"/>
          </a:p>
          <a:p>
            <a:r>
              <a:rPr lang="en-US" u="sng" dirty="0" smtClean="0"/>
              <a:t>Incident Type</a:t>
            </a:r>
          </a:p>
          <a:p>
            <a:r>
              <a:rPr lang="en-US" dirty="0" smtClean="0"/>
              <a:t>- e.g. tornado</a:t>
            </a:r>
          </a:p>
          <a:p>
            <a:endParaRPr lang="en-US" dirty="0" smtClean="0"/>
          </a:p>
          <a:p>
            <a:r>
              <a:rPr lang="en-US" u="sng" dirty="0" smtClean="0"/>
              <a:t>Time of Occurrence</a:t>
            </a:r>
          </a:p>
          <a:p>
            <a:r>
              <a:rPr lang="en-US" dirty="0" smtClean="0"/>
              <a:t>- date and time</a:t>
            </a:r>
          </a:p>
          <a:p>
            <a:endParaRPr lang="en-US" dirty="0" smtClean="0"/>
          </a:p>
          <a:p>
            <a:r>
              <a:rPr lang="en-US" u="sng" dirty="0" smtClean="0"/>
              <a:t>Severity Trend</a:t>
            </a:r>
          </a:p>
          <a:p>
            <a:r>
              <a:rPr lang="en-US" dirty="0" smtClean="0"/>
              <a:t>UP</a:t>
            </a:r>
          </a:p>
          <a:p>
            <a:r>
              <a:rPr lang="en-US" dirty="0" smtClean="0"/>
              <a:t>DOWN</a:t>
            </a:r>
          </a:p>
          <a:p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28086" y="3809718"/>
            <a:ext cx="708455" cy="761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Weather Forecast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730" t="9560" r="60000" b="13244"/>
          <a:stretch/>
        </p:blipFill>
        <p:spPr>
          <a:xfrm>
            <a:off x="778476" y="1161534"/>
            <a:ext cx="7587049" cy="5441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35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Infrastructure Impacts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46" t="15966" r="58993" b="9719"/>
          <a:stretch/>
        </p:blipFill>
        <p:spPr>
          <a:xfrm>
            <a:off x="296563" y="1227439"/>
            <a:ext cx="5832389" cy="516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84325" y="1169774"/>
            <a:ext cx="178593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Structures</a:t>
            </a:r>
            <a:endParaRPr lang="en-US" dirty="0" smtClean="0"/>
          </a:p>
          <a:p>
            <a:r>
              <a:rPr lang="en-US" dirty="0" smtClean="0"/>
              <a:t>- damaged</a:t>
            </a:r>
          </a:p>
          <a:p>
            <a:r>
              <a:rPr lang="en-US" dirty="0" smtClean="0"/>
              <a:t>- destroyed</a:t>
            </a:r>
          </a:p>
          <a:p>
            <a:endParaRPr lang="en-US" dirty="0"/>
          </a:p>
          <a:p>
            <a:r>
              <a:rPr lang="en-US" u="sng" dirty="0" smtClean="0"/>
              <a:t>Roadways</a:t>
            </a:r>
          </a:p>
          <a:p>
            <a:r>
              <a:rPr lang="en-US" dirty="0" smtClean="0"/>
              <a:t>- closed</a:t>
            </a:r>
          </a:p>
          <a:p>
            <a:r>
              <a:rPr lang="en-US" dirty="0" smtClean="0"/>
              <a:t>- blocked</a:t>
            </a:r>
          </a:p>
          <a:p>
            <a:endParaRPr lang="en-US" dirty="0" smtClean="0"/>
          </a:p>
          <a:p>
            <a:r>
              <a:rPr lang="en-US" u="sng" dirty="0" smtClean="0"/>
              <a:t>Utilities</a:t>
            </a:r>
          </a:p>
          <a:p>
            <a:r>
              <a:rPr lang="en-US" dirty="0" smtClean="0"/>
              <a:t>- outages</a:t>
            </a:r>
          </a:p>
          <a:p>
            <a:endParaRPr lang="en-US" dirty="0" smtClean="0"/>
          </a:p>
          <a:p>
            <a:r>
              <a:rPr lang="en-US" u="sng" dirty="0" smtClean="0"/>
              <a:t>Communications</a:t>
            </a:r>
          </a:p>
          <a:p>
            <a:r>
              <a:rPr lang="en-US" dirty="0" smtClean="0"/>
              <a:t>- cell coverage</a:t>
            </a:r>
          </a:p>
          <a:p>
            <a:endParaRPr lang="en-US" dirty="0" smtClean="0"/>
          </a:p>
          <a:p>
            <a:r>
              <a:rPr lang="en-US" u="sng" dirty="0" smtClean="0"/>
              <a:t>Medical Facilities</a:t>
            </a:r>
          </a:p>
          <a:p>
            <a:r>
              <a:rPr lang="en-US" dirty="0" smtClean="0"/>
              <a:t>- damages</a:t>
            </a:r>
          </a:p>
          <a:p>
            <a:r>
              <a:rPr lang="en-US" dirty="0" smtClean="0"/>
              <a:t>- capacity</a:t>
            </a:r>
          </a:p>
        </p:txBody>
      </p:sp>
      <p:sp>
        <p:nvSpPr>
          <p:cNvPr id="6" name="Oval 5"/>
          <p:cNvSpPr/>
          <p:nvPr/>
        </p:nvSpPr>
        <p:spPr>
          <a:xfrm>
            <a:off x="3328086" y="3809718"/>
            <a:ext cx="708455" cy="761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Response Agencies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46" t="15966" r="58993" b="9719"/>
          <a:stretch/>
        </p:blipFill>
        <p:spPr>
          <a:xfrm>
            <a:off x="5794255" y="1178012"/>
            <a:ext cx="2707194" cy="239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7266" y="1235677"/>
            <a:ext cx="250049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Incident Command Post</a:t>
            </a:r>
            <a:endParaRPr lang="en-US" dirty="0" smtClean="0"/>
          </a:p>
          <a:p>
            <a:r>
              <a:rPr lang="en-US" dirty="0" smtClean="0"/>
              <a:t>- Incident Commander</a:t>
            </a:r>
          </a:p>
          <a:p>
            <a:r>
              <a:rPr lang="en-US" dirty="0" smtClean="0"/>
              <a:t>- Location / Address</a:t>
            </a:r>
          </a:p>
          <a:p>
            <a:endParaRPr lang="en-US" dirty="0"/>
          </a:p>
          <a:p>
            <a:r>
              <a:rPr lang="en-US" u="sng" dirty="0" smtClean="0"/>
              <a:t>Response Agencies</a:t>
            </a:r>
          </a:p>
          <a:p>
            <a:r>
              <a:rPr lang="en-US" dirty="0" smtClean="0"/>
              <a:t>- list</a:t>
            </a:r>
          </a:p>
          <a:p>
            <a:endParaRPr lang="en-US" u="sng" dirty="0" smtClean="0"/>
          </a:p>
          <a:p>
            <a:r>
              <a:rPr lang="en-US" u="sng" dirty="0" smtClean="0"/>
              <a:t>Mutual Aid Agencies</a:t>
            </a:r>
          </a:p>
          <a:p>
            <a:r>
              <a:rPr lang="en-US" dirty="0" smtClean="0"/>
              <a:t>- list</a:t>
            </a:r>
          </a:p>
          <a:p>
            <a:endParaRPr lang="en-US" dirty="0" smtClean="0"/>
          </a:p>
          <a:p>
            <a:r>
              <a:rPr lang="en-US" u="sng" dirty="0" smtClean="0"/>
              <a:t>Communications</a:t>
            </a:r>
          </a:p>
          <a:p>
            <a:r>
              <a:rPr lang="en-US" dirty="0" smtClean="0"/>
              <a:t>- MARCS </a:t>
            </a:r>
            <a:r>
              <a:rPr lang="en-US" dirty="0" err="1" smtClean="0"/>
              <a:t>talkgroups</a:t>
            </a:r>
            <a:endParaRPr lang="en-US" dirty="0" smtClean="0"/>
          </a:p>
          <a:p>
            <a:r>
              <a:rPr lang="en-US" dirty="0" smtClean="0"/>
              <a:t>- Amateur Radio (RACES)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4076"/>
              </p:ext>
            </p:extLst>
          </p:nvPr>
        </p:nvGraphicFramePr>
        <p:xfrm>
          <a:off x="856735" y="5145216"/>
          <a:ext cx="67303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438"/>
                <a:gridCol w="2243438"/>
                <a:gridCol w="22434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 Responders</a:t>
                      </a:r>
                      <a:endParaRPr lang="en-US" b="1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this period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 total</a:t>
                      </a:r>
                      <a:endParaRPr lang="en-US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Fatalities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Injuries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6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Incident Impacts</a:t>
            </a:r>
            <a:endParaRPr lang="en-US" sz="3200" b="1" u="sng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08317"/>
              </p:ext>
            </p:extLst>
          </p:nvPr>
        </p:nvGraphicFramePr>
        <p:xfrm>
          <a:off x="502508" y="1246084"/>
          <a:ext cx="67303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438"/>
                <a:gridCol w="2243438"/>
                <a:gridCol w="22434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Civilians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Reported this period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 total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Fatalities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Injuries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85679"/>
              </p:ext>
            </p:extLst>
          </p:nvPr>
        </p:nvGraphicFramePr>
        <p:xfrm>
          <a:off x="502506" y="3118157"/>
          <a:ext cx="8295504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2"/>
                <a:gridCol w="648106"/>
                <a:gridCol w="490419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Ongoing Operations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and Rescue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Y/N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Agency conducting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Evacuation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Y/N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 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Shelter-in-place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Y/N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 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Y/N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Reunification</a:t>
                      </a:r>
                      <a:r>
                        <a:rPr lang="en-US" baseline="0" dirty="0" smtClean="0"/>
                        <a:t>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Y/N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Assistance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Y/N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Volunteer</a:t>
                      </a:r>
                      <a:r>
                        <a:rPr lang="en-US" baseline="0" dirty="0" smtClean="0"/>
                        <a:t>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Y/N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Address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Donation </a:t>
                      </a:r>
                      <a:r>
                        <a:rPr lang="en-US" baseline="0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Y/N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80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Hospital Data</a:t>
            </a:r>
            <a:endParaRPr lang="en-US" sz="3200" b="1" u="sng" dirty="0"/>
          </a:p>
        </p:txBody>
      </p:sp>
      <p:pic>
        <p:nvPicPr>
          <p:cNvPr id="6" name="Pictur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5722"/>
            <a:ext cx="9178378" cy="52364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9812321">
            <a:off x="941224" y="3233868"/>
            <a:ext cx="6442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f</a:t>
            </a:r>
            <a:r>
              <a:rPr lang="en-US" sz="7200" dirty="0" smtClean="0"/>
              <a:t>or example only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3754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317" y="272596"/>
            <a:ext cx="657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Overall Lifeline Assessment</a:t>
            </a:r>
            <a:endParaRPr lang="en-US" sz="32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0" y="1159961"/>
            <a:ext cx="1740448" cy="1740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0" y="3072638"/>
            <a:ext cx="1740448" cy="174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21" y="3942862"/>
            <a:ext cx="1740448" cy="174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" y="4985315"/>
            <a:ext cx="1740448" cy="174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57" y="1788033"/>
            <a:ext cx="1740448" cy="1740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0" y="1159961"/>
            <a:ext cx="1740448" cy="1740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3" y="3072638"/>
            <a:ext cx="1740448" cy="1740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8023" y="5501596"/>
            <a:ext cx="1699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STABLE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6027" y="2471597"/>
            <a:ext cx="149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UNSTABLE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858" y="4459143"/>
            <a:ext cx="173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STABILIZING</a:t>
            </a:r>
          </a:p>
        </p:txBody>
      </p:sp>
      <p:sp>
        <p:nvSpPr>
          <p:cNvPr id="14" name="TextBox 13"/>
          <p:cNvSpPr txBox="1"/>
          <p:nvPr/>
        </p:nvSpPr>
        <p:spPr>
          <a:xfrm rot="19812321">
            <a:off x="941224" y="3233868"/>
            <a:ext cx="6442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f</a:t>
            </a:r>
            <a:r>
              <a:rPr lang="en-US" sz="7200" dirty="0" smtClean="0"/>
              <a:t>or example only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875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2022</TotalTime>
  <Words>821</Words>
  <Application>Microsoft Office PowerPoint</Application>
  <PresentationFormat>On-screen Show (4:3)</PresentationFormat>
  <Paragraphs>266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A. Smith</dc:creator>
  <cp:lastModifiedBy>Joel A. Smith</cp:lastModifiedBy>
  <cp:revision>205</cp:revision>
  <cp:lastPrinted>2022-05-13T14:43:08Z</cp:lastPrinted>
  <dcterms:created xsi:type="dcterms:W3CDTF">2020-03-10T16:34:10Z</dcterms:created>
  <dcterms:modified xsi:type="dcterms:W3CDTF">2022-05-13T14:48:50Z</dcterms:modified>
</cp:coreProperties>
</file>